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0"/>
  </p:notesMasterIdLst>
  <p:handoutMasterIdLst>
    <p:handoutMasterId r:id="rId21"/>
  </p:handoutMasterIdLst>
  <p:sldIdLst>
    <p:sldId id="314" r:id="rId5"/>
    <p:sldId id="326" r:id="rId6"/>
    <p:sldId id="316" r:id="rId7"/>
    <p:sldId id="327" r:id="rId8"/>
    <p:sldId id="317" r:id="rId9"/>
    <p:sldId id="319" r:id="rId10"/>
    <p:sldId id="318" r:id="rId11"/>
    <p:sldId id="334" r:id="rId12"/>
    <p:sldId id="335" r:id="rId13"/>
    <p:sldId id="336" r:id="rId14"/>
    <p:sldId id="338" r:id="rId15"/>
    <p:sldId id="339" r:id="rId16"/>
    <p:sldId id="340" r:id="rId17"/>
    <p:sldId id="341" r:id="rId18"/>
    <p:sldId id="3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5388" autoAdjust="0"/>
  </p:normalViewPr>
  <p:slideViewPr>
    <p:cSldViewPr snapToGrid="0">
      <p:cViewPr varScale="1">
        <p:scale>
          <a:sx n="110" d="100"/>
          <a:sy n="110" d="100"/>
        </p:scale>
        <p:origin x="570" y="114"/>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27583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044663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97096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193753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354246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22772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2171590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438512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795630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E15E59-DF80-9E89-1F04-889677998773}"/>
              </a:ext>
            </a:extLst>
          </p:cNvPr>
          <p:cNvSpPr txBox="1"/>
          <p:nvPr/>
        </p:nvSpPr>
        <p:spPr>
          <a:xfrm>
            <a:off x="5251267" y="1690062"/>
            <a:ext cx="6418217" cy="3477875"/>
          </a:xfrm>
          <a:prstGeom prst="rect">
            <a:avLst/>
          </a:prstGeom>
          <a:noFill/>
        </p:spPr>
        <p:txBody>
          <a:bodyPr wrap="square" rtlCol="0">
            <a:spAutoFit/>
          </a:bodyPr>
          <a:lstStyle/>
          <a:p>
            <a:pPr algn="r"/>
            <a:r>
              <a:rPr lang="sr-Latn-BA" sz="4400" b="1" dirty="0">
                <a:solidFill>
                  <a:schemeClr val="bg1"/>
                </a:solidFill>
                <a:latin typeface="Times New Roman" panose="02020603050405020304" pitchFamily="18" charset="0"/>
                <a:cs typeface="Times New Roman" panose="02020603050405020304" pitchFamily="18" charset="0"/>
              </a:rPr>
              <a:t>UKRŠTANJE</a:t>
            </a:r>
          </a:p>
          <a:p>
            <a:pPr algn="r"/>
            <a:r>
              <a:rPr lang="sr-Latn-BA" sz="4400" b="1" dirty="0">
                <a:solidFill>
                  <a:schemeClr val="bg1"/>
                </a:solidFill>
                <a:latin typeface="Times New Roman" panose="02020603050405020304" pitchFamily="18" charset="0"/>
                <a:cs typeface="Times New Roman" panose="02020603050405020304" pitchFamily="18" charset="0"/>
              </a:rPr>
              <a:t>VIJEŠTAČKE INTELIGENCIJE I</a:t>
            </a:r>
          </a:p>
          <a:p>
            <a:pPr algn="r"/>
            <a:r>
              <a:rPr lang="sr-Latn-BA" sz="4400" b="1" dirty="0">
                <a:solidFill>
                  <a:schemeClr val="bg1"/>
                </a:solidFill>
                <a:latin typeface="Times New Roman" panose="02020603050405020304" pitchFamily="18" charset="0"/>
                <a:cs typeface="Times New Roman" panose="02020603050405020304" pitchFamily="18" charset="0"/>
              </a:rPr>
              <a:t>KOMPJUTERSKE GRAFIKE</a:t>
            </a:r>
            <a:endParaRPr lang="en-US" sz="4400" b="1" dirty="0">
              <a:solidFill>
                <a:schemeClr val="bg1"/>
              </a:solidFill>
              <a:latin typeface="Times New Roman" panose="02020603050405020304" pitchFamily="18" charset="0"/>
              <a:cs typeface="Times New Roman" panose="02020603050405020304" pitchFamily="18" charset="0"/>
            </a:endParaRPr>
          </a:p>
        </p:txBody>
      </p:sp>
      <p:sp>
        <p:nvSpPr>
          <p:cNvPr id="6" name="Content Placeholder 9">
            <a:extLst>
              <a:ext uri="{FF2B5EF4-FFF2-40B4-BE49-F238E27FC236}">
                <a16:creationId xmlns:a16="http://schemas.microsoft.com/office/drawing/2014/main" id="{4CA03280-E0CE-3C06-429A-07C82C6FAAA1}"/>
              </a:ext>
            </a:extLst>
          </p:cNvPr>
          <p:cNvSpPr txBox="1">
            <a:spLocks/>
          </p:cNvSpPr>
          <p:nvPr/>
        </p:nvSpPr>
        <p:spPr>
          <a:xfrm>
            <a:off x="235133" y="4859383"/>
            <a:ext cx="3670795" cy="14410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r-Latn-BA" sz="1600" dirty="0">
                <a:solidFill>
                  <a:schemeClr val="bg1"/>
                </a:solidFill>
                <a:latin typeface="Times New Roman" panose="02020603050405020304" pitchFamily="18" charset="0"/>
                <a:cs typeface="Times New Roman" panose="02020603050405020304" pitchFamily="18" charset="0"/>
              </a:rPr>
              <a:t>Ivan Pavlović</a:t>
            </a:r>
            <a:endParaRPr lang="en-US" sz="1600" dirty="0">
              <a:solidFill>
                <a:schemeClr val="bg1"/>
              </a:solidFill>
              <a:latin typeface="Times New Roman" panose="02020603050405020304" pitchFamily="18" charset="0"/>
              <a:cs typeface="Times New Roman" panose="02020603050405020304" pitchFamily="18" charset="0"/>
            </a:endParaRPr>
          </a:p>
          <a:p>
            <a:pPr marL="0" indent="0">
              <a:buNone/>
            </a:pPr>
            <a:r>
              <a:rPr lang="sr-Latn-BA" sz="1600" dirty="0">
                <a:solidFill>
                  <a:schemeClr val="bg1"/>
                </a:solidFill>
                <a:latin typeface="Times New Roman" panose="02020603050405020304" pitchFamily="18" charset="0"/>
                <a:cs typeface="Times New Roman" panose="02020603050405020304" pitchFamily="18" charset="0"/>
              </a:rPr>
              <a:t>92-20 RITP</a:t>
            </a:r>
            <a:r>
              <a:rPr lang="en-US" sz="1600" dirty="0">
                <a:solidFill>
                  <a:schemeClr val="bg1"/>
                </a:solidFill>
                <a:latin typeface="Times New Roman" panose="02020603050405020304" pitchFamily="18" charset="0"/>
                <a:cs typeface="Times New Roman" panose="02020603050405020304" pitchFamily="18" charset="0"/>
              </a:rPr>
              <a:t>/S</a:t>
            </a:r>
            <a:endParaRPr lang="sr-Latn-BA" sz="16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600" dirty="0">
              <a:solidFill>
                <a:schemeClr val="bg1"/>
              </a:solidFill>
              <a:latin typeface="Times New Roman" panose="02020603050405020304" pitchFamily="18" charset="0"/>
              <a:cs typeface="Times New Roman" panose="02020603050405020304" pitchFamily="18" charset="0"/>
            </a:endParaRPr>
          </a:p>
          <a:p>
            <a:pPr marL="0" indent="0">
              <a:buNone/>
            </a:pPr>
            <a:r>
              <a:rPr lang="sr-Latn-BA" sz="1600" dirty="0">
                <a:solidFill>
                  <a:schemeClr val="bg1"/>
                </a:solidFill>
                <a:latin typeface="Times New Roman" panose="02020603050405020304" pitchFamily="18" charset="0"/>
                <a:cs typeface="Times New Roman" panose="02020603050405020304" pitchFamily="18" charset="0"/>
              </a:rPr>
              <a:t>ivan.pavlovic</a:t>
            </a:r>
            <a:r>
              <a:rPr lang="en-US" sz="1600" dirty="0">
                <a:solidFill>
                  <a:schemeClr val="bg1"/>
                </a:solidFill>
                <a:latin typeface="Times New Roman" panose="02020603050405020304" pitchFamily="18" charset="0"/>
                <a:cs typeface="Times New Roman" panose="02020603050405020304" pitchFamily="18" charset="0"/>
              </a:rPr>
              <a:t>@</a:t>
            </a:r>
            <a:r>
              <a:rPr lang="sr-Latn-BA" sz="1600" dirty="0">
                <a:solidFill>
                  <a:schemeClr val="bg1"/>
                </a:solidFill>
                <a:latin typeface="Times New Roman" panose="02020603050405020304" pitchFamily="18" charset="0"/>
                <a:cs typeface="Times New Roman" panose="02020603050405020304" pitchFamily="18" charset="0"/>
              </a:rPr>
              <a:t>apeiron-edu</a:t>
            </a:r>
            <a:r>
              <a:rPr lang="en-US" sz="1600" dirty="0">
                <a:solidFill>
                  <a:schemeClr val="bg1"/>
                </a:solidFill>
                <a:latin typeface="Times New Roman" panose="02020603050405020304" pitchFamily="18" charset="0"/>
                <a:cs typeface="Times New Roman" panose="02020603050405020304" pitchFamily="18" charset="0"/>
              </a:rPr>
              <a:t>.</a:t>
            </a:r>
            <a:r>
              <a:rPr lang="sr-Latn-BA" sz="1600" dirty="0">
                <a:solidFill>
                  <a:schemeClr val="bg1"/>
                </a:solidFill>
                <a:latin typeface="Times New Roman" panose="02020603050405020304" pitchFamily="18" charset="0"/>
                <a:cs typeface="Times New Roman" panose="02020603050405020304" pitchFamily="18" charset="0"/>
              </a:rPr>
              <a:t>eu</a:t>
            </a:r>
            <a:endParaRPr lang="en-US" sz="1600" dirty="0">
              <a:solidFill>
                <a:schemeClr val="bg1"/>
              </a:solidFill>
              <a:latin typeface="Times New Roman" panose="02020603050405020304" pitchFamily="18" charset="0"/>
              <a:cs typeface="Times New Roman" panose="02020603050405020304" pitchFamily="18" charset="0"/>
            </a:endParaRPr>
          </a:p>
          <a:p>
            <a:pPr marL="0" indent="0">
              <a:buNone/>
            </a:pPr>
            <a:r>
              <a:rPr lang="en-US" sz="1600" dirty="0">
                <a:solidFill>
                  <a:schemeClr val="bg1"/>
                </a:solidFill>
                <a:latin typeface="Times New Roman" panose="02020603050405020304" pitchFamily="18" charset="0"/>
                <a:cs typeface="Times New Roman" panose="02020603050405020304" pitchFamily="18" charset="0"/>
              </a:rPr>
              <a:t>https://www.linkedin.com/in/ipprod/</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sr-Latn-BA" dirty="0">
                <a:latin typeface="Times New Roman" panose="02020603050405020304" pitchFamily="18" charset="0"/>
                <a:cs typeface="Times New Roman" panose="02020603050405020304" pitchFamily="18" charset="0"/>
              </a:rPr>
              <a:t>O Gordon moore-u</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22250"/>
            <a:ext cx="10554790" cy="3747180"/>
          </a:xfrm>
        </p:spPr>
        <p:txBody>
          <a:bodyPr/>
          <a:lstStyle/>
          <a:p>
            <a:pPr marL="0" indent="0">
              <a:buNone/>
            </a:pPr>
            <a:r>
              <a:rPr lang="sr-Latn-BA" noProof="1">
                <a:latin typeface="Times New Roman" panose="02020603050405020304" pitchFamily="18" charset="0"/>
                <a:cs typeface="Times New Roman" panose="02020603050405020304" pitchFamily="18" charset="0"/>
              </a:rPr>
              <a:t>Gordon Moore, suosnivač kompanije Intel Corporation, postao je ključna figura u razvoju viještačke inteligencije zahvaljujući svom zapažanju, također poznato kao „Mooreov zakon“. Ovo zapažanje, predvidjela je da će se broj tranzistora na integriranom krugu udvostruči svake dvije godine, što će rezultirati eksponencijalnim rastom računarske snage.</a:t>
            </a:r>
            <a:endParaRPr lang="en-US" noProof="1">
              <a:latin typeface="Times New Roman" panose="02020603050405020304" pitchFamily="18" charset="0"/>
              <a:cs typeface="Times New Roman" panose="02020603050405020304" pitchFamily="18" charset="0"/>
            </a:endParaRPr>
          </a:p>
          <a:p>
            <a:pPr marL="0" indent="0">
              <a:buNone/>
            </a:pPr>
            <a:endParaRPr lang="en-US" noProof="1">
              <a:latin typeface="Times New Roman" panose="02020603050405020304" pitchFamily="18" charset="0"/>
              <a:cs typeface="Times New Roman" panose="02020603050405020304" pitchFamily="18" charset="0"/>
            </a:endParaRPr>
          </a:p>
          <a:p>
            <a:pPr marL="0" indent="0">
              <a:buNone/>
            </a:pPr>
            <a:r>
              <a:rPr lang="sr-Latn-BA" noProof="1">
                <a:latin typeface="Times New Roman" panose="02020603050405020304" pitchFamily="18" charset="0"/>
                <a:cs typeface="Times New Roman" panose="02020603050405020304" pitchFamily="18" charset="0"/>
              </a:rPr>
              <a:t>Mooreov zakon je poslužio kao tehnološki napredak u računarstvu, omogućavajući izradu moćnijih i efikasnijih računarskih sistema. Ovaj kontinuirani napredak u hardverskoj snazi je pružio osnovu za istraživanje viještačke inteligencije na višim nivoima kompleksnosti.</a:t>
            </a:r>
          </a:p>
          <a:p>
            <a:pPr marL="0" indent="0">
              <a:buNone/>
            </a:pPr>
            <a:endParaRPr lang="sr-Latn-BA" noProof="1">
              <a:latin typeface="Times New Roman" panose="02020603050405020304" pitchFamily="18" charset="0"/>
              <a:cs typeface="Times New Roman" panose="02020603050405020304" pitchFamily="18" charset="0"/>
            </a:endParaRPr>
          </a:p>
          <a:p>
            <a:pPr marL="0" indent="0">
              <a:buNone/>
            </a:pPr>
            <a:r>
              <a:rPr lang="sr-Latn-BA" noProof="1">
                <a:latin typeface="Times New Roman" panose="02020603050405020304" pitchFamily="18" charset="0"/>
                <a:cs typeface="Times New Roman" panose="02020603050405020304" pitchFamily="18" charset="0"/>
              </a:rPr>
              <a:t>Mooreov zakon je igrao ključnu ulogu u podršci istraživanja u oblasti viještačke inteligencije tako što je omogućio razvoj naprednijih računarskih sistema koji su potrebni za obradu složenijih algoritama.</a:t>
            </a:r>
            <a:endParaRPr lang="en-US" noProof="1">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pic>
        <p:nvPicPr>
          <p:cNvPr id="9" name="Picture 8" descr="A black background with a black square&#10;&#10;Description automatically generated">
            <a:extLst>
              <a:ext uri="{FF2B5EF4-FFF2-40B4-BE49-F238E27FC236}">
                <a16:creationId xmlns:a16="http://schemas.microsoft.com/office/drawing/2014/main" id="{239A32A3-9C66-DCA0-76EE-01E0475B702B}"/>
              </a:ext>
            </a:extLst>
          </p:cNvPr>
          <p:cNvPicPr>
            <a:picLocks noChangeAspect="1"/>
          </p:cNvPicPr>
          <p:nvPr/>
        </p:nvPicPr>
        <p:blipFill>
          <a:blip r:embed="rId3"/>
          <a:stretch>
            <a:fillRect/>
          </a:stretch>
        </p:blipFill>
        <p:spPr>
          <a:xfrm>
            <a:off x="10476412" y="5810825"/>
            <a:ext cx="1393372" cy="870858"/>
          </a:xfrm>
          <a:prstGeom prst="rect">
            <a:avLst/>
          </a:prstGeom>
        </p:spPr>
      </p:pic>
    </p:spTree>
    <p:extLst>
      <p:ext uri="{BB962C8B-B14F-4D97-AF65-F5344CB8AC3E}">
        <p14:creationId xmlns:p14="http://schemas.microsoft.com/office/powerpoint/2010/main" val="176063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696047" y="415565"/>
            <a:ext cx="7701504" cy="900052"/>
          </a:xfrm>
        </p:spPr>
        <p:txBody>
          <a:bodyPr anchor="ctr">
            <a:normAutofit fontScale="90000"/>
          </a:bodyPr>
          <a:lstStyle/>
          <a:p>
            <a:r>
              <a:rPr lang="sr-Latn-BA" dirty="0">
                <a:latin typeface="Times New Roman" panose="02020603050405020304" pitchFamily="18" charset="0"/>
                <a:cs typeface="Times New Roman" panose="02020603050405020304" pitchFamily="18" charset="0"/>
              </a:rPr>
              <a:t>Generisanje video sadržaja</a:t>
            </a:r>
            <a:br>
              <a:rPr lang="sr-Latn-BA" dirty="0">
                <a:latin typeface="Times New Roman" panose="02020603050405020304" pitchFamily="18" charset="0"/>
                <a:cs typeface="Times New Roman" panose="02020603050405020304" pitchFamily="18" charset="0"/>
              </a:rPr>
            </a:br>
            <a:r>
              <a:rPr lang="sr-Latn-BA" dirty="0">
                <a:latin typeface="Times New Roman" panose="02020603050405020304" pitchFamily="18" charset="0"/>
                <a:cs typeface="Times New Roman" panose="02020603050405020304" pitchFamily="18" charset="0"/>
              </a:rPr>
              <a:t>pomoću viještačke inteligencije</a:t>
            </a:r>
            <a:endParaRPr lang="en-US" dirty="0">
              <a:latin typeface="Times New Roman" panose="02020603050405020304" pitchFamily="18" charset="0"/>
              <a:cs typeface="Times New Roman" panose="02020603050405020304" pitchFamily="18" charset="0"/>
            </a:endParaRPr>
          </a:p>
        </p:txBody>
      </p:sp>
      <p:pic>
        <p:nvPicPr>
          <p:cNvPr id="6" name="Picture Placeholder 5" descr="A person in a white jacket&#10;&#10;Description automatically generated">
            <a:extLst>
              <a:ext uri="{FF2B5EF4-FFF2-40B4-BE49-F238E27FC236}">
                <a16:creationId xmlns:a16="http://schemas.microsoft.com/office/drawing/2014/main" id="{35419FA9-6855-F13F-8A68-0E02C715DEC6}"/>
              </a:ext>
            </a:extLst>
          </p:cNvPr>
          <p:cNvPicPr>
            <a:picLocks noGrp="1" noChangeAspect="1"/>
          </p:cNvPicPr>
          <p:nvPr>
            <p:ph sz="quarter" idx="10"/>
          </p:nvPr>
        </p:nvPicPr>
        <p:blipFill rotWithShape="1">
          <a:blip r:embed="rId3"/>
          <a:srcRect r="-3" b="2620"/>
          <a:stretch/>
        </p:blipFill>
        <p:spPr>
          <a:xfrm>
            <a:off x="2774302" y="1606760"/>
            <a:ext cx="6643396" cy="4156430"/>
          </a:xfrm>
          <a:noFill/>
        </p:spPr>
      </p:pic>
      <p:sp>
        <p:nvSpPr>
          <p:cNvPr id="13" name="Slide Number Placeholder 4">
            <a:extLst>
              <a:ext uri="{FF2B5EF4-FFF2-40B4-BE49-F238E27FC236}">
                <a16:creationId xmlns:a16="http://schemas.microsoft.com/office/drawing/2014/main" id="{43431376-DD51-293A-4A1F-2B933FDDC011}"/>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11</a:t>
            </a:fld>
            <a:endParaRPr lang="en-US"/>
          </a:p>
        </p:txBody>
      </p:sp>
    </p:spTree>
    <p:extLst>
      <p:ext uri="{BB962C8B-B14F-4D97-AF65-F5344CB8AC3E}">
        <p14:creationId xmlns:p14="http://schemas.microsoft.com/office/powerpoint/2010/main" val="266280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42AF7CD-DDEB-0342-7896-6289A374C0DA}"/>
              </a:ext>
            </a:extLst>
          </p:cNvPr>
          <p:cNvSpPr>
            <a:spLocks noGrp="1"/>
          </p:cNvSpPr>
          <p:nvPr>
            <p:ph sz="quarter" idx="10"/>
          </p:nvPr>
        </p:nvSpPr>
        <p:spPr>
          <a:xfrm>
            <a:off x="339634" y="341219"/>
            <a:ext cx="7950926" cy="2114598"/>
          </a:xfrm>
        </p:spPr>
        <p:txBody>
          <a:bodyPr/>
          <a:lstStyle/>
          <a:p>
            <a:pPr>
              <a:lnSpc>
                <a:spcPct val="100000"/>
              </a:lnSpc>
            </a:pPr>
            <a:r>
              <a:rPr lang="sr-Latn-BA" dirty="0">
                <a:latin typeface="Times New Roman" panose="02020603050405020304" pitchFamily="18" charset="0"/>
                <a:cs typeface="Times New Roman" panose="02020603050405020304" pitchFamily="18" charset="0"/>
              </a:rPr>
              <a:t>Brzi napredak viještačke inteligencije revolucionirao je različite industrije, a jedna od najznačajnijih transformacija je u oblasti generisanja video sadržaja. Početci viještačke inteligencije u ovoj oblasti mogu se pratiti do samih početaka računarske grafike i algoritama. Tokom 1960-ih i 1970-ih godina, računarski generisana grafika (CGI) je počela da se razvija, ali su njeni rani napori bili ograničeni kompjuterskom snagom.</a:t>
            </a:r>
            <a:endParaRPr lang="en-US" dirty="0">
              <a:latin typeface="Times New Roman" panose="02020603050405020304" pitchFamily="18" charset="0"/>
              <a:cs typeface="Times New Roman" panose="02020603050405020304" pitchFamily="18" charset="0"/>
            </a:endParaRPr>
          </a:p>
        </p:txBody>
      </p:sp>
      <p:sp>
        <p:nvSpPr>
          <p:cNvPr id="11" name="Content Placeholder 8">
            <a:extLst>
              <a:ext uri="{FF2B5EF4-FFF2-40B4-BE49-F238E27FC236}">
                <a16:creationId xmlns:a16="http://schemas.microsoft.com/office/drawing/2014/main" id="{58D83987-3731-5A62-F03C-3660BBF78104}"/>
              </a:ext>
            </a:extLst>
          </p:cNvPr>
          <p:cNvSpPr txBox="1">
            <a:spLocks/>
          </p:cNvSpPr>
          <p:nvPr/>
        </p:nvSpPr>
        <p:spPr>
          <a:xfrm>
            <a:off x="339634" y="2560319"/>
            <a:ext cx="10972800" cy="31873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sr-Latn-BA" dirty="0">
                <a:latin typeface="Times New Roman" panose="02020603050405020304" pitchFamily="18" charset="0"/>
                <a:cs typeface="Times New Roman" panose="02020603050405020304" pitchFamily="18" charset="0"/>
              </a:rPr>
              <a:t>Prekretnica je nastala sa pojavom neuronskih mreža tokom 1980-ih godina, što je označilo početak nove ere u generisanju video sadržaja uz pomoć viještačke inteligencije. Prava transformacija se dogodila sa usponom dubokog učenja (engl. Deep Learning) i neuronskih mreža tokom 2010-ih godina. Algoritmi dubokog učenja pokazali su izuzetnu sposobnost generisanja složenih vizuala.</a:t>
            </a:r>
          </a:p>
          <a:p>
            <a:pPr>
              <a:lnSpc>
                <a:spcPct val="100000"/>
              </a:lnSpc>
            </a:pPr>
            <a:endParaRPr lang="sr-Latn-BA" dirty="0">
              <a:latin typeface="Times New Roman" panose="02020603050405020304" pitchFamily="18" charset="0"/>
              <a:cs typeface="Times New Roman" panose="02020603050405020304" pitchFamily="18" charset="0"/>
            </a:endParaRPr>
          </a:p>
          <a:p>
            <a:pPr>
              <a:lnSpc>
                <a:spcPct val="100000"/>
              </a:lnSpc>
            </a:pPr>
            <a:r>
              <a:rPr lang="sr-Latn-BA" dirty="0">
                <a:latin typeface="Times New Roman" panose="02020603050405020304" pitchFamily="18" charset="0"/>
                <a:cs typeface="Times New Roman" panose="02020603050405020304" pitchFamily="18" charset="0"/>
              </a:rPr>
              <a:t>Jedan od revoluciarnih modela je „Text-to-Video“, koji kao ulaz uzima opis prirodnog jezika i proizvodi odgovarajući video. Ova tehnologije koristi neuronske mreže za modeliranje sekvenci, kreirajući video korištenjem dubokog učenja. Ovi napredci su otvorili put za detekciju objekata, segmentaciju slika i prepoznavanje događaja u video materijalima.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494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5965372" y="1009560"/>
            <a:ext cx="3500844" cy="3624984"/>
          </a:xfrm>
        </p:spPr>
        <p:txBody>
          <a:bodyPr>
            <a:normAutofit/>
          </a:bodyPr>
          <a:lstStyle/>
          <a:p>
            <a:r>
              <a:rPr lang="sr-Latn-BA" sz="7200" dirty="0">
                <a:latin typeface="Times New Roman" panose="02020603050405020304" pitchFamily="18" charset="0"/>
                <a:cs typeface="Times New Roman" panose="02020603050405020304" pitchFamily="18" charset="0"/>
              </a:rPr>
              <a:t>TEXT</a:t>
            </a:r>
            <a:br>
              <a:rPr lang="sr-Latn-BA" sz="7200" dirty="0">
                <a:latin typeface="Times New Roman" panose="02020603050405020304" pitchFamily="18" charset="0"/>
                <a:cs typeface="Times New Roman" panose="02020603050405020304" pitchFamily="18" charset="0"/>
              </a:rPr>
            </a:br>
            <a:r>
              <a:rPr lang="sr-Latn-BA" sz="7200" dirty="0">
                <a:latin typeface="Times New Roman" panose="02020603050405020304" pitchFamily="18" charset="0"/>
                <a:cs typeface="Times New Roman" panose="02020603050405020304" pitchFamily="18" charset="0"/>
              </a:rPr>
              <a:t>TO</a:t>
            </a:r>
            <a:br>
              <a:rPr lang="sr-Latn-BA" sz="7200" dirty="0">
                <a:latin typeface="Times New Roman" panose="02020603050405020304" pitchFamily="18" charset="0"/>
                <a:cs typeface="Times New Roman" panose="02020603050405020304" pitchFamily="18" charset="0"/>
              </a:rPr>
            </a:br>
            <a:r>
              <a:rPr lang="sr-Latn-BA" sz="7200" dirty="0">
                <a:latin typeface="Times New Roman" panose="02020603050405020304" pitchFamily="18" charset="0"/>
                <a:cs typeface="Times New Roman" panose="02020603050405020304" pitchFamily="18" charset="0"/>
              </a:rPr>
              <a:t>IMAGE</a:t>
            </a:r>
            <a:endParaRPr lang="en-US" sz="7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5965372" y="4591409"/>
            <a:ext cx="4896677" cy="2309726"/>
          </a:xfrm>
        </p:spPr>
        <p:txBody>
          <a:bodyPr/>
          <a:lstStyle/>
          <a:p>
            <a:r>
              <a:rPr lang="sr-Latn-BA" noProof="1">
                <a:latin typeface="Times New Roman" panose="02020603050405020304" pitchFamily="18" charset="0"/>
                <a:cs typeface="Times New Roman" panose="02020603050405020304" pitchFamily="18" charset="0"/>
              </a:rPr>
              <a:t>Generisanje slikovnog sadržaja pomoću viještačke inteligencije</a:t>
            </a:r>
            <a:endParaRPr lang="en-US" noProof="1">
              <a:latin typeface="Times New Roman" panose="02020603050405020304" pitchFamily="18" charset="0"/>
              <a:cs typeface="Times New Roman" panose="02020603050405020304" pitchFamily="18" charset="0"/>
            </a:endParaRPr>
          </a:p>
        </p:txBody>
      </p:sp>
      <p:pic>
        <p:nvPicPr>
          <p:cNvPr id="8" name="Picture Placeholder 7" descr="A colorful artwork with different shapes&#10;&#10;Description automatically generated with medium confidence">
            <a:extLst>
              <a:ext uri="{FF2B5EF4-FFF2-40B4-BE49-F238E27FC236}">
                <a16:creationId xmlns:a16="http://schemas.microsoft.com/office/drawing/2014/main" id="{9F2B9C5B-DDB0-204F-7912-A28070FED5E3}"/>
              </a:ext>
            </a:extLst>
          </p:cNvPr>
          <p:cNvPicPr>
            <a:picLocks noGrp="1" noChangeAspect="1"/>
          </p:cNvPicPr>
          <p:nvPr>
            <p:ph type="pic" sz="quarter" idx="11"/>
          </p:nvPr>
        </p:nvPicPr>
        <p:blipFill>
          <a:blip r:embed="rId3"/>
          <a:srcRect l="5310" r="5310"/>
          <a:stretch>
            <a:fillRect/>
          </a:stretch>
        </p:blipFill>
        <p:spPr/>
      </p:pic>
    </p:spTree>
    <p:extLst>
      <p:ext uri="{BB962C8B-B14F-4D97-AF65-F5344CB8AC3E}">
        <p14:creationId xmlns:p14="http://schemas.microsoft.com/office/powerpoint/2010/main" val="202012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374468" y="0"/>
            <a:ext cx="8699863" cy="1617017"/>
          </a:xfrm>
        </p:spPr>
        <p:txBody>
          <a:bodyPr/>
          <a:lstStyle/>
          <a:p>
            <a:r>
              <a:rPr lang="sr-Latn-BA" noProof="1">
                <a:latin typeface="Times New Roman" panose="02020603050405020304" pitchFamily="18" charset="0"/>
                <a:cs typeface="Times New Roman" panose="02020603050405020304" pitchFamily="18" charset="0"/>
              </a:rPr>
              <a:t>Generisanje slikovnog sadržaja pomoću viještačke inteligencije</a:t>
            </a:r>
            <a:endParaRPr lang="en-US" noProof="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374468" y="1882912"/>
            <a:ext cx="10380618" cy="3747180"/>
          </a:xfrm>
        </p:spPr>
        <p:txBody>
          <a:bodyPr/>
          <a:lstStyle/>
          <a:p>
            <a:pPr marL="0" indent="0">
              <a:buNone/>
            </a:pPr>
            <a:r>
              <a:rPr lang="sr-Latn-BA" b="0" dirty="0">
                <a:latin typeface="Times New Roman" panose="02020603050405020304" pitchFamily="18" charset="0"/>
                <a:cs typeface="Times New Roman" panose="02020603050405020304" pitchFamily="18" charset="0"/>
              </a:rPr>
              <a:t>Era stvaranja slika uz pomoć viještačke inteligencije je započeta 1980-ih godina, nakon pojave neuronskih mreža. Prva transformacija je uslijedila sa usponom dubokog učenja i neuronskih mreža 2010-ih godina (također kao i stvaranje video sadržaja).</a:t>
            </a:r>
          </a:p>
          <a:p>
            <a:pPr marL="0" indent="0">
              <a:buNone/>
            </a:pPr>
            <a:endParaRPr lang="sr-Latn-BA" b="0" dirty="0">
              <a:latin typeface="Times New Roman" panose="02020603050405020304" pitchFamily="18" charset="0"/>
              <a:cs typeface="Times New Roman" panose="02020603050405020304" pitchFamily="18" charset="0"/>
            </a:endParaRPr>
          </a:p>
          <a:p>
            <a:pPr marL="0" indent="0">
              <a:buNone/>
            </a:pPr>
            <a:r>
              <a:rPr lang="sr-Latn-BA" b="0" dirty="0">
                <a:latin typeface="Times New Roman" panose="02020603050405020304" pitchFamily="18" charset="0"/>
                <a:cs typeface="Times New Roman" panose="02020603050405020304" pitchFamily="18" charset="0"/>
              </a:rPr>
              <a:t>Jedan od ključnih modela je „Text-to-Image“, koji koristi opise prirodnog jezika kao ulaz i generiše odgovarajuće slike. Ova tehnologija koristi neuronske mreže za modeliranje sekvenci i kreiranje slika korištenjem dubokog učenja.</a:t>
            </a:r>
          </a:p>
          <a:p>
            <a:pPr marL="0" indent="0">
              <a:buNone/>
            </a:pPr>
            <a:endParaRPr lang="sr-Latn-BA" b="0" dirty="0">
              <a:latin typeface="Times New Roman" panose="02020603050405020304" pitchFamily="18" charset="0"/>
              <a:cs typeface="Times New Roman" panose="02020603050405020304" pitchFamily="18" charset="0"/>
            </a:endParaRPr>
          </a:p>
          <a:p>
            <a:pPr marL="0" indent="0">
              <a:buNone/>
            </a:pPr>
            <a:r>
              <a:rPr lang="sr-Latn-BA" b="0" dirty="0">
                <a:latin typeface="Times New Roman" panose="02020603050405020304" pitchFamily="18" charset="0"/>
                <a:cs typeface="Times New Roman" panose="02020603050405020304" pitchFamily="18" charset="0"/>
              </a:rPr>
              <a:t>Ova otkrića su otvorila vrata za kreiranje detaljnih slika na osnovu teksta, omogućavajući ljudima da izraze svoje ideje i koncepte na inovativan način uz pomoć viještačke inteligencije</a:t>
            </a:r>
            <a:endParaRPr lang="en-US" b="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1974064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3" y="1044282"/>
            <a:ext cx="5057104" cy="2519363"/>
          </a:xfrm>
        </p:spPr>
        <p:txBody>
          <a:bodyPr/>
          <a:lstStyle/>
          <a:p>
            <a:r>
              <a:rPr lang="sr-Latn-BA" dirty="0">
                <a:latin typeface="Times New Roman" panose="02020603050405020304" pitchFamily="18" charset="0"/>
                <a:cs typeface="Times New Roman" panose="02020603050405020304" pitchFamily="18" charset="0"/>
              </a:rPr>
              <a:t>Hvala vam</a:t>
            </a:r>
            <a:br>
              <a:rPr lang="sr-Latn-BA" dirty="0">
                <a:latin typeface="Times New Roman" panose="02020603050405020304" pitchFamily="18" charset="0"/>
                <a:cs typeface="Times New Roman" panose="02020603050405020304" pitchFamily="18" charset="0"/>
              </a:rPr>
            </a:br>
            <a:r>
              <a:rPr lang="sr-Latn-BA" dirty="0">
                <a:latin typeface="Times New Roman" panose="02020603050405020304" pitchFamily="18" charset="0"/>
                <a:cs typeface="Times New Roman" panose="02020603050405020304" pitchFamily="18" charset="0"/>
              </a:rPr>
              <a:t>na</a:t>
            </a:r>
            <a:br>
              <a:rPr lang="sr-Latn-BA" dirty="0">
                <a:latin typeface="Times New Roman" panose="02020603050405020304" pitchFamily="18" charset="0"/>
                <a:cs typeface="Times New Roman" panose="02020603050405020304" pitchFamily="18" charset="0"/>
              </a:rPr>
            </a:br>
            <a:r>
              <a:rPr lang="sr-Latn-BA" dirty="0">
                <a:latin typeface="Times New Roman" panose="02020603050405020304" pitchFamily="18" charset="0"/>
                <a:cs typeface="Times New Roman" panose="02020603050405020304" pitchFamily="18" charset="0"/>
              </a:rPr>
              <a:t>pažnji!</a:t>
            </a:r>
            <a:endParaRPr lang="en-US"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a:lstStyle/>
          <a:p>
            <a:r>
              <a:rPr lang="sr-Latn-BA" dirty="0">
                <a:latin typeface="Times New Roman" panose="02020603050405020304" pitchFamily="18" charset="0"/>
                <a:cs typeface="Times New Roman" panose="02020603050405020304" pitchFamily="18" charset="0"/>
              </a:rPr>
              <a:t>Ivan Pavlović</a:t>
            </a:r>
            <a:endParaRPr lang="en-US" dirty="0">
              <a:latin typeface="Times New Roman" panose="02020603050405020304" pitchFamily="18" charset="0"/>
              <a:cs typeface="Times New Roman" panose="02020603050405020304" pitchFamily="18" charset="0"/>
            </a:endParaRPr>
          </a:p>
          <a:p>
            <a:r>
              <a:rPr lang="sr-Latn-BA" dirty="0">
                <a:latin typeface="Times New Roman" panose="02020603050405020304" pitchFamily="18" charset="0"/>
                <a:cs typeface="Times New Roman" panose="02020603050405020304" pitchFamily="18" charset="0"/>
              </a:rPr>
              <a:t>92-20 RITP</a:t>
            </a:r>
            <a:r>
              <a:rPr lang="en-US" dirty="0">
                <a:latin typeface="Times New Roman" panose="02020603050405020304" pitchFamily="18" charset="0"/>
                <a:cs typeface="Times New Roman" panose="02020603050405020304" pitchFamily="18" charset="0"/>
              </a:rPr>
              <a:t>/S</a:t>
            </a:r>
            <a:endParaRPr lang="sr-Latn-BA"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sr-Latn-BA" dirty="0">
                <a:latin typeface="Times New Roman" panose="02020603050405020304" pitchFamily="18" charset="0"/>
                <a:cs typeface="Times New Roman" panose="02020603050405020304" pitchFamily="18" charset="0"/>
              </a:rPr>
              <a:t>ivan.pavlovic</a:t>
            </a:r>
            <a:r>
              <a:rPr lang="en-US" dirty="0">
                <a:latin typeface="Times New Roman" panose="02020603050405020304" pitchFamily="18" charset="0"/>
                <a:cs typeface="Times New Roman" panose="02020603050405020304" pitchFamily="18" charset="0"/>
              </a:rPr>
              <a:t>@</a:t>
            </a:r>
            <a:r>
              <a:rPr lang="sr-Latn-BA" dirty="0">
                <a:latin typeface="Times New Roman" panose="02020603050405020304" pitchFamily="18" charset="0"/>
                <a:cs typeface="Times New Roman" panose="02020603050405020304" pitchFamily="18" charset="0"/>
              </a:rPr>
              <a:t>apeiron-edu</a:t>
            </a:r>
            <a:r>
              <a:rPr lang="en-US" dirty="0">
                <a:latin typeface="Times New Roman" panose="02020603050405020304" pitchFamily="18" charset="0"/>
                <a:cs typeface="Times New Roman" panose="02020603050405020304" pitchFamily="18" charset="0"/>
              </a:rPr>
              <a:t>.</a:t>
            </a:r>
            <a:r>
              <a:rPr lang="sr-Latn-BA" dirty="0">
                <a:latin typeface="Times New Roman" panose="02020603050405020304" pitchFamily="18" charset="0"/>
                <a:cs typeface="Times New Roman" panose="02020603050405020304" pitchFamily="18" charset="0"/>
              </a:rPr>
              <a:t>eu</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https://www.linkedin.com/in/ipprod/</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339634" y="-148046"/>
            <a:ext cx="5181600" cy="1394824"/>
          </a:xfrm>
        </p:spPr>
        <p:txBody>
          <a:bodyPr/>
          <a:lstStyle/>
          <a:p>
            <a:r>
              <a:rPr lang="sr-Latn-BA" dirty="0">
                <a:latin typeface="Times New Roman" panose="02020603050405020304" pitchFamily="18" charset="0"/>
                <a:cs typeface="Times New Roman" panose="02020603050405020304" pitchFamily="18" charset="0"/>
              </a:rPr>
              <a:t>Istorija viještačke inteligencije</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339634" y="1320800"/>
            <a:ext cx="6618515" cy="5221668"/>
          </a:xfrm>
        </p:spPr>
        <p:txBody>
          <a:bodyPr>
            <a:normAutofit/>
          </a:bodyPr>
          <a:lstStyle/>
          <a:p>
            <a:pPr>
              <a:lnSpc>
                <a:spcPct val="100000"/>
              </a:lnSpc>
            </a:pPr>
            <a:r>
              <a:rPr lang="sr-Latn-BA" dirty="0">
                <a:latin typeface="Times New Roman" panose="02020603050405020304" pitchFamily="18" charset="0"/>
                <a:cs typeface="Times New Roman" panose="02020603050405020304" pitchFamily="18" charset="0"/>
              </a:rPr>
              <a:t>Početci viještačke inteligencije sežu još u antičko doba kada su ljudi razmatrali o inteligentnim bićima koja su bila obdareda izvanzemaljskom inteligencijom.</a:t>
            </a:r>
          </a:p>
          <a:p>
            <a:pPr>
              <a:lnSpc>
                <a:spcPct val="100000"/>
              </a:lnSpc>
            </a:pPr>
            <a:endParaRPr lang="sr-Latn-BA" dirty="0">
              <a:latin typeface="Times New Roman" panose="02020603050405020304" pitchFamily="18" charset="0"/>
              <a:cs typeface="Times New Roman" panose="02020603050405020304" pitchFamily="18" charset="0"/>
            </a:endParaRPr>
          </a:p>
          <a:p>
            <a:pPr>
              <a:lnSpc>
                <a:spcPct val="100000"/>
              </a:lnSpc>
            </a:pPr>
            <a:r>
              <a:rPr lang="sr-Latn-BA" dirty="0">
                <a:latin typeface="Times New Roman" panose="02020603050405020304" pitchFamily="18" charset="0"/>
                <a:cs typeface="Times New Roman" panose="02020603050405020304" pitchFamily="18" charset="0"/>
              </a:rPr>
              <a:t>Današnje napretke u viještačkoj inteligenciji, imamo zahvaljujući ranim razvojem digitalnih računara u 1940-im, što </a:t>
            </a:r>
            <a:r>
              <a:rPr lang="en-US" dirty="0">
                <a:latin typeface="Times New Roman" panose="02020603050405020304" pitchFamily="18" charset="0"/>
                <a:cs typeface="Times New Roman" panose="02020603050405020304" pitchFamily="18" charset="0"/>
              </a:rPr>
              <a:t>je</a:t>
            </a:r>
            <a:r>
              <a:rPr lang="sr-Latn-BA" dirty="0">
                <a:latin typeface="Times New Roman" panose="02020603050405020304" pitchFamily="18" charset="0"/>
                <a:cs typeface="Times New Roman" panose="02020603050405020304" pitchFamily="18" charset="0"/>
              </a:rPr>
              <a:t> inspirisalo naučnike da razmišljaju o izgradnji mašine slične ljudskom mozgu.</a:t>
            </a:r>
          </a:p>
          <a:p>
            <a:pPr>
              <a:lnSpc>
                <a:spcPct val="100000"/>
              </a:lnSpc>
            </a:pPr>
            <a:endParaRPr lang="sr-Latn-BA" dirty="0">
              <a:latin typeface="Times New Roman" panose="02020603050405020304" pitchFamily="18" charset="0"/>
              <a:cs typeface="Times New Roman" panose="02020603050405020304" pitchFamily="18" charset="0"/>
            </a:endParaRPr>
          </a:p>
          <a:p>
            <a:pPr>
              <a:lnSpc>
                <a:spcPct val="100000"/>
              </a:lnSpc>
            </a:pPr>
            <a:r>
              <a:rPr lang="sr-Latn-BA" dirty="0">
                <a:latin typeface="Times New Roman" panose="02020603050405020304" pitchFamily="18" charset="0"/>
                <a:cs typeface="Times New Roman" panose="02020603050405020304" pitchFamily="18" charset="0"/>
              </a:rPr>
              <a:t>Ključni trenutak u formalizaciji polja viještačke inteligencije bio je kada je 1956. godine održana radionica na Dartmouth koledžu. Očekivanja su bila velika, uz predviđanja da će mašina slična ljudskoj inteligenciji biti stvorena u roku od jedne generacije.</a:t>
            </a:r>
            <a:endParaRPr 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4002856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367246" y="4763589"/>
            <a:ext cx="5181600" cy="1673550"/>
          </a:xfrm>
        </p:spPr>
        <p:txBody>
          <a:bodyPr>
            <a:noAutofit/>
          </a:bodyPr>
          <a:lstStyle/>
          <a:p>
            <a:pPr algn="ctr"/>
            <a:r>
              <a:rPr lang="sr-Latn-BA" sz="6000" dirty="0">
                <a:latin typeface="Times New Roman" panose="02020603050405020304" pitchFamily="18" charset="0"/>
                <a:cs typeface="Times New Roman" panose="02020603050405020304" pitchFamily="18" charset="0"/>
              </a:rPr>
              <a:t>Dartmouth</a:t>
            </a:r>
            <a:br>
              <a:rPr lang="sr-Latn-BA" sz="6000" dirty="0">
                <a:latin typeface="Times New Roman" panose="02020603050405020304" pitchFamily="18" charset="0"/>
                <a:cs typeface="Times New Roman" panose="02020603050405020304" pitchFamily="18" charset="0"/>
              </a:rPr>
            </a:br>
            <a:r>
              <a:rPr lang="sr-Latn-BA" sz="6000" dirty="0">
                <a:latin typeface="Times New Roman" panose="02020603050405020304" pitchFamily="18" charset="0"/>
                <a:cs typeface="Times New Roman" panose="02020603050405020304" pitchFamily="18" charset="0"/>
              </a:rPr>
              <a:t>koledž</a:t>
            </a:r>
            <a:endParaRPr lang="en-US" sz="6000" dirty="0">
              <a:latin typeface="Times New Roman" panose="02020603050405020304" pitchFamily="18" charset="0"/>
              <a:cs typeface="Times New Roman" panose="02020603050405020304" pitchFamily="18" charset="0"/>
            </a:endParaRPr>
          </a:p>
        </p:txBody>
      </p:sp>
      <p:pic>
        <p:nvPicPr>
          <p:cNvPr id="8" name="Picture Placeholder 7" descr="A brick building with a clock tower&#10;&#10;Description automatically generated">
            <a:extLst>
              <a:ext uri="{FF2B5EF4-FFF2-40B4-BE49-F238E27FC236}">
                <a16:creationId xmlns:a16="http://schemas.microsoft.com/office/drawing/2014/main" id="{97D16165-A3C3-15DF-8F7B-78EFEA72EB64}"/>
              </a:ext>
            </a:extLst>
          </p:cNvPr>
          <p:cNvPicPr>
            <a:picLocks noGrp="1" noChangeAspect="1"/>
          </p:cNvPicPr>
          <p:nvPr>
            <p:ph type="pic" sz="quarter" idx="10"/>
          </p:nvPr>
        </p:nvPicPr>
        <p:blipFill>
          <a:blip r:embed="rId3"/>
          <a:srcRect l="16609" r="16609"/>
          <a:stretch>
            <a:fillRect/>
          </a:stretch>
        </p:blipFill>
        <p:spPr/>
      </p:pic>
      <p:pic>
        <p:nvPicPr>
          <p:cNvPr id="10" name="Picture 9" descr="A green logo with text&#10;&#10;Description automatically generated">
            <a:extLst>
              <a:ext uri="{FF2B5EF4-FFF2-40B4-BE49-F238E27FC236}">
                <a16:creationId xmlns:a16="http://schemas.microsoft.com/office/drawing/2014/main" id="{0369088A-94C4-A556-4415-086DB437D821}"/>
              </a:ext>
            </a:extLst>
          </p:cNvPr>
          <p:cNvPicPr>
            <a:picLocks noChangeAspect="1"/>
          </p:cNvPicPr>
          <p:nvPr/>
        </p:nvPicPr>
        <p:blipFill>
          <a:blip r:embed="rId4"/>
          <a:stretch>
            <a:fillRect/>
          </a:stretch>
        </p:blipFill>
        <p:spPr>
          <a:xfrm>
            <a:off x="2667397" y="706429"/>
            <a:ext cx="2845128" cy="3046658"/>
          </a:xfrm>
          <a:prstGeom prst="rect">
            <a:avLst/>
          </a:prstGeom>
        </p:spPr>
      </p:pic>
    </p:spTree>
    <p:extLst>
      <p:ext uri="{BB962C8B-B14F-4D97-AF65-F5344CB8AC3E}">
        <p14:creationId xmlns:p14="http://schemas.microsoft.com/office/powerpoint/2010/main" val="429374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sp>
        <p:nvSpPr>
          <p:cNvPr id="6" name="Content Placeholder 5">
            <a:extLst>
              <a:ext uri="{FF2B5EF4-FFF2-40B4-BE49-F238E27FC236}">
                <a16:creationId xmlns:a16="http://schemas.microsoft.com/office/drawing/2014/main" id="{13017D10-AC86-A51D-DDBA-9AE94A77D19A}"/>
              </a:ext>
            </a:extLst>
          </p:cNvPr>
          <p:cNvSpPr>
            <a:spLocks noGrp="1"/>
          </p:cNvSpPr>
          <p:nvPr>
            <p:ph sz="quarter" idx="10"/>
          </p:nvPr>
        </p:nvSpPr>
        <p:spPr>
          <a:xfrm>
            <a:off x="461554" y="1094949"/>
            <a:ext cx="8795658" cy="5763051"/>
          </a:xfrm>
        </p:spPr>
        <p:txBody>
          <a:bodyPr/>
          <a:lstStyle/>
          <a:p>
            <a:pPr marL="0" indent="0">
              <a:buNone/>
            </a:pPr>
            <a:r>
              <a:rPr lang="sr-Latn-BA" dirty="0">
                <a:latin typeface="Times New Roman" panose="02020603050405020304" pitchFamily="18" charset="0"/>
                <a:cs typeface="Times New Roman" panose="02020603050405020304" pitchFamily="18" charset="0"/>
              </a:rPr>
              <a:t>Na Dartmouth koledžu, tokom ljeta 1956. godine, održana je radionica koja je značajno uticala na napredak viještačke inteligencije. Ova radionica je okupila grupu istaknutih naučnika i istraživača koji su raspravljali o konceptima i mogućnostima viještačke inteligencije.</a:t>
            </a:r>
          </a:p>
          <a:p>
            <a:pPr marL="0" indent="0">
              <a:buNone/>
            </a:pPr>
            <a:endParaRPr lang="sr-Latn-BA" dirty="0">
              <a:latin typeface="Times New Roman" panose="02020603050405020304" pitchFamily="18" charset="0"/>
              <a:cs typeface="Times New Roman" panose="02020603050405020304" pitchFamily="18" charset="0"/>
            </a:endParaRPr>
          </a:p>
          <a:p>
            <a:pPr marL="0" indent="0">
              <a:buNone/>
            </a:pPr>
            <a:r>
              <a:rPr lang="sr-Latn-BA" dirty="0">
                <a:latin typeface="Times New Roman" panose="02020603050405020304" pitchFamily="18" charset="0"/>
                <a:cs typeface="Times New Roman" panose="02020603050405020304" pitchFamily="18" charset="0"/>
              </a:rPr>
              <a:t>Ova radionica je označila formalni početak u polju istraživanja viještačke inteligencije. Učesnici su diskutovali o osnovnim konceptima, postavili ciljeve za razvoj viještačke inteligencije i razvili prve strategije za istraživanje i implementaciju viještačke inteligencije.</a:t>
            </a:r>
          </a:p>
          <a:p>
            <a:pPr marL="0" indent="0">
              <a:buNone/>
            </a:pPr>
            <a:endParaRPr lang="sr-Latn-BA" dirty="0">
              <a:latin typeface="Times New Roman" panose="02020603050405020304" pitchFamily="18" charset="0"/>
              <a:cs typeface="Times New Roman" panose="02020603050405020304" pitchFamily="18" charset="0"/>
            </a:endParaRPr>
          </a:p>
          <a:p>
            <a:pPr marL="0" indent="0">
              <a:buNone/>
            </a:pPr>
            <a:r>
              <a:rPr lang="sr-Latn-BA" dirty="0">
                <a:latin typeface="Times New Roman" panose="02020603050405020304" pitchFamily="18" charset="0"/>
                <a:cs typeface="Times New Roman" panose="02020603050405020304" pitchFamily="18" charset="0"/>
              </a:rPr>
              <a:t>Ova radionica je također postavila temelje za budući razvoj viještačke inteligencije i inpirisala je mnoge naučnike da se uključe u istraživanje ove oblasti.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2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6096000" y="1428206"/>
            <a:ext cx="4805997" cy="1527034"/>
          </a:xfrm>
        </p:spPr>
        <p:txBody>
          <a:bodyPr/>
          <a:lstStyle/>
          <a:p>
            <a:pPr algn="r"/>
            <a:r>
              <a:rPr lang="sr-Latn-BA" dirty="0">
                <a:latin typeface="Times New Roman" panose="02020603050405020304" pitchFamily="18" charset="0"/>
                <a:cs typeface="Times New Roman" panose="02020603050405020304" pitchFamily="18" charset="0"/>
              </a:rPr>
              <a:t>JOHN</a:t>
            </a:r>
            <a:br>
              <a:rPr lang="sr-Latn-BA" dirty="0">
                <a:latin typeface="Times New Roman" panose="02020603050405020304" pitchFamily="18" charset="0"/>
                <a:cs typeface="Times New Roman" panose="02020603050405020304" pitchFamily="18" charset="0"/>
              </a:rPr>
            </a:br>
            <a:r>
              <a:rPr lang="sr-Latn-BA" dirty="0">
                <a:latin typeface="Times New Roman" panose="02020603050405020304" pitchFamily="18" charset="0"/>
                <a:cs typeface="Times New Roman" panose="02020603050405020304" pitchFamily="18" charset="0"/>
              </a:rPr>
              <a:t>MCCARTHY</a:t>
            </a:r>
            <a:endParaRPr lang="en-US"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5608320" y="3319550"/>
            <a:ext cx="5293677" cy="2389736"/>
          </a:xfrm>
        </p:spPr>
        <p:txBody>
          <a:bodyPr/>
          <a:lstStyle/>
          <a:p>
            <a:pPr algn="r">
              <a:lnSpc>
                <a:spcPct val="100000"/>
              </a:lnSpc>
            </a:pPr>
            <a:r>
              <a:rPr lang="sr-Latn-BA" dirty="0">
                <a:latin typeface="Times New Roman" panose="02020603050405020304" pitchFamily="18" charset="0"/>
                <a:cs typeface="Times New Roman" panose="02020603050405020304" pitchFamily="18" charset="0"/>
              </a:rPr>
              <a:t>John McCarthy se često i naziva </a:t>
            </a:r>
            <a:r>
              <a:rPr lang="en-US" dirty="0">
                <a:latin typeface="Times New Roman" panose="02020603050405020304" pitchFamily="18" charset="0"/>
                <a:cs typeface="Times New Roman" panose="02020603050405020304" pitchFamily="18" charset="0"/>
              </a:rPr>
              <a:t>“</a:t>
            </a:r>
            <a:r>
              <a:rPr lang="sr-Latn-BA" dirty="0">
                <a:latin typeface="Times New Roman" panose="02020603050405020304" pitchFamily="18" charset="0"/>
                <a:cs typeface="Times New Roman" panose="02020603050405020304" pitchFamily="18" charset="0"/>
              </a:rPr>
              <a:t>Ocem viještačke inteligencije</a:t>
            </a:r>
            <a:r>
              <a:rPr lang="en-US" dirty="0">
                <a:latin typeface="Times New Roman" panose="02020603050405020304" pitchFamily="18" charset="0"/>
                <a:cs typeface="Times New Roman" panose="02020603050405020304" pitchFamily="18" charset="0"/>
              </a:rPr>
              <a:t>”</a:t>
            </a:r>
            <a:r>
              <a:rPr lang="sr-Latn-BA" dirty="0">
                <a:latin typeface="Times New Roman" panose="02020603050405020304" pitchFamily="18" charset="0"/>
                <a:cs typeface="Times New Roman" panose="02020603050405020304" pitchFamily="18" charset="0"/>
              </a:rPr>
              <a:t> i bio je jedan od organizatora radionice na Dartmouth koledžu. McCarthy je izmislio termin </a:t>
            </a:r>
            <a:r>
              <a:rPr lang="en-US" dirty="0">
                <a:latin typeface="Times New Roman" panose="02020603050405020304" pitchFamily="18" charset="0"/>
                <a:cs typeface="Times New Roman" panose="02020603050405020304" pitchFamily="18" charset="0"/>
              </a:rPr>
              <a:t>“</a:t>
            </a:r>
            <a:r>
              <a:rPr lang="sr-Latn-BA" dirty="0">
                <a:latin typeface="Times New Roman" panose="02020603050405020304" pitchFamily="18" charset="0"/>
                <a:cs typeface="Times New Roman" panose="02020603050405020304" pitchFamily="18" charset="0"/>
              </a:rPr>
              <a:t>viještačka inteligencija</a:t>
            </a:r>
            <a:r>
              <a:rPr lang="en-US" dirty="0">
                <a:latin typeface="Times New Roman" panose="02020603050405020304" pitchFamily="18" charset="0"/>
                <a:cs typeface="Times New Roman" panose="02020603050405020304" pitchFamily="18" charset="0"/>
              </a:rPr>
              <a:t>”</a:t>
            </a:r>
            <a:r>
              <a:rPr lang="sr-Latn-BA" dirty="0">
                <a:latin typeface="Times New Roman" panose="02020603050405020304" pitchFamily="18" charset="0"/>
                <a:cs typeface="Times New Roman" panose="02020603050405020304" pitchFamily="18" charset="0"/>
              </a:rPr>
              <a:t> i dao pionirske doprinose razvoju ranih sistema viještačke inteligencije, uključujući kreiranje programskog jezika Lisp.</a:t>
            </a:r>
            <a:endParaRPr lang="en-US" dirty="0">
              <a:latin typeface="Times New Roman" panose="02020603050405020304" pitchFamily="18" charset="0"/>
              <a:cs typeface="Times New Roman" panose="02020603050405020304" pitchFamily="18" charset="0"/>
            </a:endParaRPr>
          </a:p>
        </p:txBody>
      </p:sp>
      <p:pic>
        <p:nvPicPr>
          <p:cNvPr id="12" name="Picture Placeholder 11" descr="A person with a beard and glasses&#10;&#10;Description automatically generated">
            <a:extLst>
              <a:ext uri="{FF2B5EF4-FFF2-40B4-BE49-F238E27FC236}">
                <a16:creationId xmlns:a16="http://schemas.microsoft.com/office/drawing/2014/main" id="{76FA06B5-4DA0-66F4-D1CA-1CBF4020D76E}"/>
              </a:ext>
            </a:extLst>
          </p:cNvPr>
          <p:cNvPicPr>
            <a:picLocks noGrp="1" noChangeAspect="1"/>
          </p:cNvPicPr>
          <p:nvPr>
            <p:ph type="pic" sz="quarter" idx="11"/>
          </p:nvPr>
        </p:nvPicPr>
        <p:blipFill>
          <a:blip r:embed="rId3"/>
          <a:srcRect l="1080" r="1080"/>
          <a:stretch>
            <a:fillRect/>
          </a:stretch>
        </p:blipFill>
        <p:spPr/>
      </p:pic>
    </p:spTree>
    <p:extLst>
      <p:ext uri="{BB962C8B-B14F-4D97-AF65-F5344CB8AC3E}">
        <p14:creationId xmlns:p14="http://schemas.microsoft.com/office/powerpoint/2010/main" val="5617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5817326" y="1594749"/>
            <a:ext cx="4896678" cy="2309726"/>
          </a:xfrm>
        </p:spPr>
        <p:txBody>
          <a:bodyPr>
            <a:normAutofit/>
          </a:bodyPr>
          <a:lstStyle/>
          <a:p>
            <a:r>
              <a:rPr lang="sr-Latn-BA" sz="7200" dirty="0">
                <a:latin typeface="Times New Roman" panose="02020603050405020304" pitchFamily="18" charset="0"/>
                <a:cs typeface="Times New Roman" panose="02020603050405020304" pitchFamily="18" charset="0"/>
              </a:rPr>
              <a:t>Alan</a:t>
            </a:r>
            <a:br>
              <a:rPr lang="sr-Latn-BA" sz="7200" dirty="0">
                <a:latin typeface="Times New Roman" panose="02020603050405020304" pitchFamily="18" charset="0"/>
                <a:cs typeface="Times New Roman" panose="02020603050405020304" pitchFamily="18" charset="0"/>
              </a:rPr>
            </a:br>
            <a:r>
              <a:rPr lang="sr-Latn-BA" sz="7200" dirty="0">
                <a:latin typeface="Times New Roman" panose="02020603050405020304" pitchFamily="18" charset="0"/>
                <a:cs typeface="Times New Roman" panose="02020603050405020304" pitchFamily="18" charset="0"/>
              </a:rPr>
              <a:t>Turing</a:t>
            </a:r>
            <a:endParaRPr lang="en-US" sz="7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7985760" y="3904475"/>
            <a:ext cx="4896677" cy="2309726"/>
          </a:xfrm>
        </p:spPr>
        <p:txBody>
          <a:bodyPr>
            <a:normAutofit/>
          </a:bodyPr>
          <a:lstStyle/>
          <a:p>
            <a:r>
              <a:rPr lang="sr-Latn-BA" sz="2800" noProof="1">
                <a:latin typeface="Times New Roman" panose="02020603050405020304" pitchFamily="18" charset="0"/>
                <a:cs typeface="Times New Roman" panose="02020603050405020304" pitchFamily="18" charset="0"/>
              </a:rPr>
              <a:t>Turing-ov test</a:t>
            </a:r>
            <a:endParaRPr lang="en-US" sz="2800" noProof="1">
              <a:latin typeface="Times New Roman" panose="02020603050405020304" pitchFamily="18" charset="0"/>
              <a:cs typeface="Times New Roman" panose="02020603050405020304" pitchFamily="18" charset="0"/>
            </a:endParaRPr>
          </a:p>
        </p:txBody>
      </p:sp>
      <p:pic>
        <p:nvPicPr>
          <p:cNvPr id="10" name="Picture Placeholder 9" descr="A person in a suit and tie&#10;&#10;Description automatically generated">
            <a:extLst>
              <a:ext uri="{FF2B5EF4-FFF2-40B4-BE49-F238E27FC236}">
                <a16:creationId xmlns:a16="http://schemas.microsoft.com/office/drawing/2014/main" id="{D9D10903-5AC0-315D-DAAC-0632B67108F9}"/>
              </a:ext>
            </a:extLst>
          </p:cNvPr>
          <p:cNvPicPr>
            <a:picLocks noGrp="1" noChangeAspect="1"/>
          </p:cNvPicPr>
          <p:nvPr>
            <p:ph type="pic" sz="quarter" idx="11"/>
          </p:nvPr>
        </p:nvPicPr>
        <p:blipFill>
          <a:blip r:embed="rId3"/>
          <a:srcRect t="10431" b="10431"/>
          <a:stretch>
            <a:fillRect/>
          </a:stretch>
        </p:blipFill>
        <p:spPr/>
      </p:pic>
    </p:spTree>
    <p:extLst>
      <p:ext uri="{BB962C8B-B14F-4D97-AF65-F5344CB8AC3E}">
        <p14:creationId xmlns:p14="http://schemas.microsoft.com/office/powerpoint/2010/main" val="176041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348342" y="291430"/>
            <a:ext cx="5181601" cy="557984"/>
          </a:xfrm>
        </p:spPr>
        <p:txBody>
          <a:bodyPr/>
          <a:lstStyle/>
          <a:p>
            <a:r>
              <a:rPr lang="sr-Latn-BA" sz="3200" dirty="0">
                <a:latin typeface="Times New Roman" panose="02020603050405020304" pitchFamily="18" charset="0"/>
                <a:cs typeface="Times New Roman" panose="02020603050405020304" pitchFamily="18" charset="0"/>
              </a:rPr>
              <a:t>Turing-ov test</a:t>
            </a:r>
            <a:r>
              <a:rPr lang="en-US" sz="3200"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348341" y="1062129"/>
            <a:ext cx="8847909" cy="5042580"/>
          </a:xfrm>
        </p:spPr>
        <p:txBody>
          <a:bodyPr>
            <a:normAutofit/>
          </a:bodyPr>
          <a:lstStyle/>
          <a:p>
            <a:pPr marL="0" indent="0">
              <a:spcBef>
                <a:spcPts val="0"/>
              </a:spcBef>
              <a:spcAft>
                <a:spcPts val="1200"/>
              </a:spcAft>
              <a:buNone/>
            </a:pPr>
            <a:r>
              <a:rPr lang="sr-Latn-BA" sz="2000" cap="none" dirty="0">
                <a:latin typeface="Times New Roman" panose="02020603050405020304" pitchFamily="18" charset="0"/>
                <a:cs typeface="Times New Roman" panose="02020603050405020304" pitchFamily="18" charset="0"/>
              </a:rPr>
              <a:t>Turing-ov test je koncept predložen od strane Alan Turinga kao način procijene sposobnosti računarskog sistema da demonstrira inteligentno ponašanje koje je neodvojimo od ljudskog. Ideja iza ovog testa je da se postavi pitanje da li računar može razviti razgovor s ljudskim bićem na način koji bi bilo teško razlikovati od razgovora s drugim ljudskim bićem.</a:t>
            </a:r>
          </a:p>
          <a:p>
            <a:pPr marL="0" indent="0">
              <a:spcBef>
                <a:spcPts val="0"/>
              </a:spcBef>
              <a:spcAft>
                <a:spcPts val="1200"/>
              </a:spcAft>
              <a:buNone/>
            </a:pPr>
            <a:endParaRPr lang="sr-Latn-BA" dirty="0">
              <a:latin typeface="Times New Roman" panose="02020603050405020304" pitchFamily="18" charset="0"/>
              <a:cs typeface="Times New Roman" panose="02020603050405020304" pitchFamily="18" charset="0"/>
            </a:endParaRPr>
          </a:p>
          <a:p>
            <a:pPr marL="0" indent="0">
              <a:spcBef>
                <a:spcPts val="0"/>
              </a:spcBef>
              <a:spcAft>
                <a:spcPts val="1200"/>
              </a:spcAft>
              <a:buNone/>
            </a:pPr>
            <a:r>
              <a:rPr lang="sr-Latn-BA" sz="2000" cap="none" dirty="0">
                <a:latin typeface="Times New Roman" panose="02020603050405020304" pitchFamily="18" charset="0"/>
                <a:cs typeface="Times New Roman" panose="02020603050405020304" pitchFamily="18" charset="0"/>
              </a:rPr>
              <a:t>Konkretno, Turingov test se sadrži od tri učesnika:</a:t>
            </a:r>
          </a:p>
          <a:p>
            <a:pPr marL="0" indent="0">
              <a:spcBef>
                <a:spcPts val="0"/>
              </a:spcBef>
              <a:spcAft>
                <a:spcPts val="1200"/>
              </a:spcAft>
              <a:buNone/>
            </a:pPr>
            <a:r>
              <a:rPr lang="sr-Latn-BA" sz="2000" cap="none" dirty="0">
                <a:latin typeface="Times New Roman" panose="02020603050405020304" pitchFamily="18" charset="0"/>
                <a:cs typeface="Times New Roman" panose="02020603050405020304" pitchFamily="18" charset="0"/>
              </a:rPr>
              <a:t>	1) Ispitivača (ljudsko biće)</a:t>
            </a:r>
          </a:p>
          <a:p>
            <a:pPr marL="0" indent="0">
              <a:spcBef>
                <a:spcPts val="0"/>
              </a:spcBef>
              <a:spcAft>
                <a:spcPts val="1200"/>
              </a:spcAft>
              <a:buNone/>
            </a:pPr>
            <a:r>
              <a:rPr lang="sr-Latn-BA" sz="2000" cap="none" dirty="0">
                <a:latin typeface="Times New Roman" panose="02020603050405020304" pitchFamily="18" charset="0"/>
                <a:cs typeface="Times New Roman" panose="02020603050405020304" pitchFamily="18" charset="0"/>
              </a:rPr>
              <a:t>	2) Ispitivanika (također ljudsko biće)</a:t>
            </a:r>
          </a:p>
          <a:p>
            <a:pPr marL="0" indent="0">
              <a:spcBef>
                <a:spcPts val="0"/>
              </a:spcBef>
              <a:spcAft>
                <a:spcPts val="1200"/>
              </a:spcAft>
              <a:buNone/>
            </a:pPr>
            <a:r>
              <a:rPr lang="sr-Latn-BA" dirty="0">
                <a:latin typeface="Times New Roman" panose="02020603050405020304" pitchFamily="18" charset="0"/>
                <a:cs typeface="Times New Roman" panose="02020603050405020304" pitchFamily="18" charset="0"/>
              </a:rPr>
              <a:t>	3) Računarski sistem</a:t>
            </a:r>
          </a:p>
          <a:p>
            <a:pPr marL="0" indent="0">
              <a:spcBef>
                <a:spcPts val="0"/>
              </a:spcBef>
              <a:spcAft>
                <a:spcPts val="1200"/>
              </a:spcAft>
              <a:buNone/>
            </a:pPr>
            <a:endParaRPr lang="sr-Latn-BA" sz="2000" cap="none" dirty="0">
              <a:latin typeface="Times New Roman" panose="02020603050405020304" pitchFamily="18" charset="0"/>
              <a:cs typeface="Times New Roman" panose="02020603050405020304" pitchFamily="18" charset="0"/>
            </a:endParaRPr>
          </a:p>
          <a:p>
            <a:pPr marL="0" indent="0">
              <a:spcBef>
                <a:spcPts val="0"/>
              </a:spcBef>
              <a:spcAft>
                <a:spcPts val="1200"/>
              </a:spcAft>
              <a:buNone/>
            </a:pPr>
            <a:r>
              <a:rPr lang="sr-Latn-BA" sz="2000" cap="none" dirty="0">
                <a:latin typeface="Times New Roman" panose="02020603050405020304" pitchFamily="18" charset="0"/>
                <a:cs typeface="Times New Roman" panose="02020603050405020304" pitchFamily="18" charset="0"/>
              </a:rPr>
              <a:t>Ispitivač postavlja pitanje ispitivaniku i računarskom sistemu putem nekog interfejsa, a cilj ispitivača je odrediti koji odgovori dolaze od računarskog sistema, a koji od ispitanika.</a:t>
            </a:r>
            <a:endParaRPr lang="en-US" sz="2000" cap="none"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298579" y="197175"/>
            <a:ext cx="8182948" cy="997144"/>
          </a:xfrm>
        </p:spPr>
        <p:txBody>
          <a:bodyPr/>
          <a:lstStyle/>
          <a:p>
            <a:r>
              <a:rPr lang="sr-Latn-BA" dirty="0">
                <a:latin typeface="Times New Roman" panose="02020603050405020304" pitchFamily="18" charset="0"/>
                <a:cs typeface="Times New Roman" panose="02020603050405020304" pitchFamily="18" charset="0"/>
              </a:rPr>
              <a:t>Ilustracija turing-ovog testa</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pic>
        <p:nvPicPr>
          <p:cNvPr id="11" name="Picture 10" descr="A diagram of a test&#10;&#10;Description automatically generated">
            <a:extLst>
              <a:ext uri="{FF2B5EF4-FFF2-40B4-BE49-F238E27FC236}">
                <a16:creationId xmlns:a16="http://schemas.microsoft.com/office/drawing/2014/main" id="{E6DDDAC6-DC92-193D-1CFF-18757AD3537E}"/>
              </a:ext>
            </a:extLst>
          </p:cNvPr>
          <p:cNvPicPr>
            <a:picLocks noChangeAspect="1"/>
          </p:cNvPicPr>
          <p:nvPr/>
        </p:nvPicPr>
        <p:blipFill>
          <a:blip r:embed="rId3"/>
          <a:stretch>
            <a:fillRect/>
          </a:stretch>
        </p:blipFill>
        <p:spPr>
          <a:xfrm>
            <a:off x="2055394" y="1324111"/>
            <a:ext cx="7484050" cy="4209778"/>
          </a:xfrm>
          <a:prstGeom prst="rect">
            <a:avLst/>
          </a:prstGeom>
        </p:spPr>
      </p:pic>
    </p:spTree>
    <p:extLst>
      <p:ext uri="{BB962C8B-B14F-4D97-AF65-F5344CB8AC3E}">
        <p14:creationId xmlns:p14="http://schemas.microsoft.com/office/powerpoint/2010/main" val="167151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798856" y="2336540"/>
            <a:ext cx="4841967" cy="2184920"/>
          </a:xfrm>
        </p:spPr>
        <p:txBody>
          <a:bodyPr>
            <a:noAutofit/>
          </a:bodyPr>
          <a:lstStyle/>
          <a:p>
            <a:pPr algn="r"/>
            <a:r>
              <a:rPr lang="sr-Latn-BA" sz="8000" b="1" dirty="0">
                <a:latin typeface="Times New Roman" panose="02020603050405020304" pitchFamily="18" charset="0"/>
                <a:cs typeface="Times New Roman" panose="02020603050405020304" pitchFamily="18" charset="0"/>
              </a:rPr>
              <a:t>GORDON MOORE</a:t>
            </a:r>
            <a:endParaRPr lang="en-US" sz="8000"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pic>
        <p:nvPicPr>
          <p:cNvPr id="8" name="Picture Placeholder 7" descr="A person in a suit and tie at a podium&#10;&#10;Description automatically generated">
            <a:extLst>
              <a:ext uri="{FF2B5EF4-FFF2-40B4-BE49-F238E27FC236}">
                <a16:creationId xmlns:a16="http://schemas.microsoft.com/office/drawing/2014/main" id="{E04084A8-8126-5A85-45AA-94E558A7C6FD}"/>
              </a:ext>
            </a:extLst>
          </p:cNvPr>
          <p:cNvPicPr>
            <a:picLocks noGrp="1" noChangeAspect="1"/>
          </p:cNvPicPr>
          <p:nvPr>
            <p:ph type="pic" sz="quarter" idx="11"/>
          </p:nvPr>
        </p:nvPicPr>
        <p:blipFill>
          <a:blip r:embed="rId3"/>
          <a:srcRect l="15113" r="15113"/>
          <a:stretch>
            <a:fillRect/>
          </a:stretch>
        </p:blipFill>
        <p:spPr/>
      </p:pic>
      <p:sp>
        <p:nvSpPr>
          <p:cNvPr id="11" name="TextBox 10">
            <a:extLst>
              <a:ext uri="{FF2B5EF4-FFF2-40B4-BE49-F238E27FC236}">
                <a16:creationId xmlns:a16="http://schemas.microsoft.com/office/drawing/2014/main" id="{AC704AAF-3287-54BB-6AC7-A007C9E95288}"/>
              </a:ext>
            </a:extLst>
          </p:cNvPr>
          <p:cNvSpPr txBox="1"/>
          <p:nvPr/>
        </p:nvSpPr>
        <p:spPr>
          <a:xfrm>
            <a:off x="1545465" y="4521460"/>
            <a:ext cx="3979817" cy="400110"/>
          </a:xfrm>
          <a:prstGeom prst="rect">
            <a:avLst/>
          </a:prstGeom>
          <a:noFill/>
        </p:spPr>
        <p:txBody>
          <a:bodyPr wrap="square" rtlCol="0">
            <a:spAutoFit/>
          </a:bodyPr>
          <a:lstStyle/>
          <a:p>
            <a:pPr algn="r"/>
            <a:r>
              <a:rPr lang="sr-Latn-BA" sz="2000" dirty="0">
                <a:latin typeface="Times New Roman" panose="02020603050405020304" pitchFamily="18" charset="0"/>
                <a:cs typeface="Times New Roman" panose="02020603050405020304" pitchFamily="18" charset="0"/>
              </a:rPr>
              <a:t>Moore-ov zakon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4384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{E7E2E50B-EBCE-4442-AC17-6335754A4FA0}tf22318419_win32</Template>
  <TotalTime>125</TotalTime>
  <Words>887</Words>
  <Application>Microsoft Office PowerPoint</Application>
  <PresentationFormat>Widescreen</PresentationFormat>
  <Paragraphs>84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Tenorite</vt:lpstr>
      <vt:lpstr>Times New Roman</vt:lpstr>
      <vt:lpstr>Custom</vt:lpstr>
      <vt:lpstr>PowerPoint Presentation</vt:lpstr>
      <vt:lpstr>Istorija viještačke inteligencije</vt:lpstr>
      <vt:lpstr>Dartmouth koledž</vt:lpstr>
      <vt:lpstr>PowerPoint Presentation</vt:lpstr>
      <vt:lpstr>JOHN MCCARTHY</vt:lpstr>
      <vt:lpstr>Alan Turing</vt:lpstr>
      <vt:lpstr>Turing-ov test </vt:lpstr>
      <vt:lpstr>Ilustracija turing-ovog testa</vt:lpstr>
      <vt:lpstr>GORDON MOORE</vt:lpstr>
      <vt:lpstr>O Gordon moore-u</vt:lpstr>
      <vt:lpstr>Generisanje video sadržaja pomoću viještačke inteligencije</vt:lpstr>
      <vt:lpstr>PowerPoint Presentation</vt:lpstr>
      <vt:lpstr>TEXT TO IMAGE</vt:lpstr>
      <vt:lpstr>Generisanje slikovnog sadržaja pomoću viještačke inteligencije</vt:lpstr>
      <vt:lpstr>Hvala vam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Hasbulla</dc:creator>
  <cp:lastModifiedBy>Hasbulla</cp:lastModifiedBy>
  <cp:revision>11</cp:revision>
  <dcterms:created xsi:type="dcterms:W3CDTF">2024-04-02T04:05:41Z</dcterms:created>
  <dcterms:modified xsi:type="dcterms:W3CDTF">2024-04-02T06:10:56Z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